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sldIdLst>
    <p:sldId id="256" r:id="rId2"/>
    <p:sldId id="263" r:id="rId3"/>
    <p:sldId id="265" r:id="rId4"/>
    <p:sldId id="264" r:id="rId5"/>
    <p:sldId id="266" r:id="rId6"/>
    <p:sldId id="267" r:id="rId7"/>
    <p:sldId id="269" r:id="rId8"/>
    <p:sldId id="270" r:id="rId9"/>
    <p:sldId id="271" r:id="rId10"/>
    <p:sldId id="257" r:id="rId11"/>
    <p:sldId id="262" r:id="rId12"/>
    <p:sldId id="258" r:id="rId13"/>
    <p:sldId id="272" r:id="rId14"/>
    <p:sldId id="259" r:id="rId15"/>
    <p:sldId id="273" r:id="rId16"/>
    <p:sldId id="260" r:id="rId17"/>
    <p:sldId id="274" r:id="rId18"/>
    <p:sldId id="261" r:id="rId19"/>
    <p:sldId id="275" r:id="rId20"/>
    <p:sldId id="288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2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75" d="100"/>
          <a:sy n="75" d="100"/>
        </p:scale>
        <p:origin x="1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483AB-0972-4306-AE69-D542091E4617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A7C1F819-8A9F-4C86-951C-69E810EEF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27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483AB-0972-4306-AE69-D542091E4617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1F819-8A9F-4C86-951C-69E810EEF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56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483AB-0972-4306-AE69-D542091E4617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1F819-8A9F-4C86-951C-69E810EEF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240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483AB-0972-4306-AE69-D542091E4617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1F819-8A9F-4C86-951C-69E810EEF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92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27483AB-0972-4306-AE69-D542091E4617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7C1F819-8A9F-4C86-951C-69E810EEF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32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483AB-0972-4306-AE69-D542091E4617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1F819-8A9F-4C86-951C-69E810EEF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060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483AB-0972-4306-AE69-D542091E4617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1F819-8A9F-4C86-951C-69E810EEF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74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483AB-0972-4306-AE69-D542091E4617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1F819-8A9F-4C86-951C-69E810EEF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51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483AB-0972-4306-AE69-D542091E4617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1F819-8A9F-4C86-951C-69E810EEF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263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483AB-0972-4306-AE69-D542091E4617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1F819-8A9F-4C86-951C-69E810EEF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802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483AB-0972-4306-AE69-D542091E4617}" type="datetimeFigureOut">
              <a:rPr lang="ko-KR" altLang="en-US" smtClean="0"/>
              <a:t>2015-12-21</a:t>
            </a:fld>
            <a:endParaRPr lang="ko-KR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1F819-8A9F-4C86-951C-69E810EEF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093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27483AB-0972-4306-AE69-D542091E4617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A7C1F819-8A9F-4C86-951C-69E810EEF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535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erms.naver.com/entry.nhn?docId=2805393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erms.naver.com/entry.nhn?docId=2805393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terms.naver.com/entry.nhn?docId=2805393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terms.naver.com/entry.nhn?docId=1115983&amp;ref=y" TargetMode="External"/><Relationship Id="rId2" Type="http://schemas.openxmlformats.org/officeDocument/2006/relationships/hyperlink" Target="http://terms.naver.com/entry.nhn?docId=1136090&amp;ref=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://terms.naver.com/entry.nhn?docId=1128209&amp;ref=y" TargetMode="External"/><Relationship Id="rId4" Type="http://schemas.openxmlformats.org/officeDocument/2006/relationships/hyperlink" Target="http://terms.naver.com/entry.nhn?docId=1083852&amp;ref=y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erms.naver.com/entry.nhn?docId=298381&amp;ref=y" TargetMode="External"/><Relationship Id="rId2" Type="http://schemas.openxmlformats.org/officeDocument/2006/relationships/hyperlink" Target="http://terms.naver.com/entry.nhn?docId=297558&amp;ref=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://terms.naver.com/entry.nhn?docId=297702&amp;ref=y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ko.wikipedia.org/wiki/%EC%B9%B4%EB%A0%88" TargetMode="External"/><Relationship Id="rId7" Type="http://schemas.openxmlformats.org/officeDocument/2006/relationships/image" Target="../media/image54.png"/><Relationship Id="rId2" Type="http://schemas.openxmlformats.org/officeDocument/2006/relationships/hyperlink" Target="http://ko.wikipedia.org/wiki/%EA%B0%90%EC%9E%9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://ko.wikipedia.org/wiki/%EC%82%BC%EA%B0%81%ED%98%9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erms.naver.com/entry.nhn?docId=95672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erms.naver.com/entry.nhn?docId=956722" TargetMode="External"/><Relationship Id="rId4" Type="http://schemas.openxmlformats.org/officeDocument/2006/relationships/hyperlink" Target="http://terms.naver.com/entry.nhn?docId=956842&amp;ref=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://terms.naver.com/entry.nhn?docId=956722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erms.naver.com/entry.nhn?docId=956722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erms.naver.com/entry.nhn?docId=956722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erms.naver.com/entry.nhn?docId=9567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49960" y="1347556"/>
            <a:ext cx="9966960" cy="3035808"/>
          </a:xfrm>
        </p:spPr>
        <p:txBody>
          <a:bodyPr/>
          <a:lstStyle/>
          <a:p>
            <a:pPr algn="r"/>
            <a:r>
              <a:rPr lang="ko-KR" altLang="en-US" sz="8000" dirty="0" smtClean="0"/>
              <a:t>종교 그리고 음식</a:t>
            </a:r>
            <a:endParaRPr lang="ko-KR" altLang="en-US" sz="8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784" r="13887"/>
          <a:stretch/>
        </p:blipFill>
        <p:spPr>
          <a:xfrm>
            <a:off x="719667" y="1019736"/>
            <a:ext cx="1921933" cy="19425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0180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2045885" cy="1609344"/>
          </a:xfrm>
        </p:spPr>
        <p:txBody>
          <a:bodyPr/>
          <a:lstStyle/>
          <a:p>
            <a:r>
              <a:rPr lang="ko-KR" altLang="en-US" dirty="0" smtClean="0"/>
              <a:t>목차 </a:t>
            </a:r>
            <a:r>
              <a:rPr lang="en-US" altLang="ko-KR" dirty="0" smtClean="0"/>
              <a:t>-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인도 음식 문화의 특징</a:t>
            </a:r>
            <a:endParaRPr lang="en-US" altLang="ko-KR" sz="2800" b="1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731520" lvl="1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4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지역별 음식 문화의 특성</a:t>
            </a:r>
            <a:endParaRPr lang="en-US" altLang="ko-KR" sz="2400" b="1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1005840" lvl="2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북부 지역</a:t>
            </a:r>
            <a:endParaRPr lang="en-US" altLang="ko-KR" sz="2000" b="1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1005840" lvl="2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남부 지역</a:t>
            </a:r>
            <a:endParaRPr lang="en-US" altLang="ko-KR" sz="2000" b="1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548640" lvl="2" indent="0">
              <a:lnSpc>
                <a:spcPct val="150000"/>
              </a:lnSpc>
              <a:buNone/>
            </a:pPr>
            <a:endParaRPr lang="en-US" altLang="ko-KR" sz="2000" b="1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arabicPeriod"/>
            </a:pPr>
            <a:endParaRPr lang="en-US" altLang="ko-KR" sz="2800" b="1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arabicPeriod"/>
            </a:pPr>
            <a:endParaRPr lang="en-US" altLang="ko-KR" sz="2800" b="1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arabicPeriod"/>
            </a:pPr>
            <a:r>
              <a:rPr lang="ko-KR" altLang="en-US" sz="28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음식</a:t>
            </a:r>
            <a:endParaRPr lang="en-US" altLang="ko-KR" sz="2800" b="1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731520" lvl="1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4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주식</a:t>
            </a:r>
            <a:endParaRPr lang="en-US" altLang="ko-KR" sz="2400" b="1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731520" lvl="1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4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카레</a:t>
            </a:r>
            <a:endParaRPr lang="en-US" altLang="ko-KR" sz="2400" b="1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731520" lvl="1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4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과일</a:t>
            </a:r>
            <a:endParaRPr lang="en-US" altLang="ko-KR" sz="2400" b="1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731520" lvl="1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4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향신료와 </a:t>
            </a:r>
            <a:r>
              <a:rPr lang="ko-KR" altLang="en-US" sz="24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술</a:t>
            </a:r>
            <a:endParaRPr lang="en-US" altLang="ko-KR" sz="2400" b="1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731520" lvl="1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4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기타</a:t>
            </a:r>
            <a:endParaRPr lang="en-US" altLang="ko-KR" sz="2400" b="1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731520" lvl="1" indent="-457200">
              <a:buFont typeface="+mj-lt"/>
              <a:buAutoNum type="arabicParenR"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8250" t="11858" r="12289" b="6588"/>
          <a:stretch/>
        </p:blipFill>
        <p:spPr>
          <a:xfrm>
            <a:off x="558800" y="982134"/>
            <a:ext cx="499533" cy="524934"/>
          </a:xfrm>
          <a:prstGeom prst="ellipse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3203448" y="484632"/>
            <a:ext cx="1631019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음식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86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49960" y="1347556"/>
            <a:ext cx="9966960" cy="3035808"/>
          </a:xfrm>
        </p:spPr>
        <p:txBody>
          <a:bodyPr/>
          <a:lstStyle/>
          <a:p>
            <a:pPr algn="ctr"/>
            <a:r>
              <a:rPr lang="en-US" altLang="ko-KR" sz="7000" dirty="0" smtClean="0"/>
              <a:t>1. </a:t>
            </a:r>
            <a:r>
              <a:rPr lang="ko-KR" altLang="en-US" sz="7000" dirty="0" smtClean="0"/>
              <a:t>인도 음식 문화의 특징</a:t>
            </a:r>
            <a:endParaRPr lang="ko-KR" altLang="en-US" sz="7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397933" y="1032933"/>
            <a:ext cx="11269134" cy="4403076"/>
            <a:chOff x="397933" y="1032933"/>
            <a:chExt cx="11269134" cy="4403076"/>
          </a:xfrm>
        </p:grpSpPr>
        <p:grpSp>
          <p:nvGrpSpPr>
            <p:cNvPr id="8" name="그룹 7"/>
            <p:cNvGrpSpPr/>
            <p:nvPr/>
          </p:nvGrpSpPr>
          <p:grpSpPr>
            <a:xfrm>
              <a:off x="397933" y="1032933"/>
              <a:ext cx="11269134" cy="4403076"/>
              <a:chOff x="397933" y="1032933"/>
              <a:chExt cx="11269134" cy="4403076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397933" y="1032933"/>
                <a:ext cx="11269134" cy="1253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649996" y="3234471"/>
                <a:ext cx="10708394" cy="1253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9469545" y="4182942"/>
                <a:ext cx="1621315" cy="1253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36150" y="2865460"/>
              <a:ext cx="628650" cy="619125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920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3722285" cy="1609344"/>
          </a:xfrm>
        </p:spPr>
        <p:txBody>
          <a:bodyPr/>
          <a:lstStyle/>
          <a:p>
            <a:r>
              <a:rPr lang="ko-KR" altLang="en-US" smtClean="0"/>
              <a:t>인도 음식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모든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음식이 </a:t>
            </a:r>
            <a:r>
              <a:rPr lang="ko-KR" altLang="en-US" b="1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한꺼번에 개별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로 제공된다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주식에서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간식에 이르기까지 인도의 모든 음식에는 </a:t>
            </a:r>
            <a:r>
              <a:rPr lang="ko-KR" altLang="en-US" b="1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향신료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를 사용한다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장시간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은근하게 쪄서 향신료가 잘 스며들어 깊은 맛이 있다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국민의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약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30%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 엄격한 채식주의자이다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힌두교는 소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를 신성시 여겨 먹지 않는다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이슬람교는 돼지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를 천하게 여겨 먹지 않는다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8250" t="11858" r="12289" b="6588"/>
          <a:stretch/>
        </p:blipFill>
        <p:spPr>
          <a:xfrm>
            <a:off x="558800" y="982134"/>
            <a:ext cx="499533" cy="524934"/>
          </a:xfrm>
          <a:prstGeom prst="ellipse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52000" y="6383868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[</a:t>
            </a:r>
            <a:r>
              <a:rPr lang="ko-KR" altLang="en-US" b="1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네이버</a:t>
            </a: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지식백과</a:t>
            </a:r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]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  <a:hlinkClick r:id="rId5"/>
              </a:rPr>
              <a:t>인도</a:t>
            </a:r>
            <a:endParaRPr lang="ko-KR" altLang="en-US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1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3276600" y="0"/>
            <a:ext cx="8923275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4848" y="264498"/>
            <a:ext cx="10537952" cy="1609344"/>
          </a:xfrm>
        </p:spPr>
        <p:txBody>
          <a:bodyPr/>
          <a:lstStyle/>
          <a:p>
            <a:pPr marL="914400" indent="-914400">
              <a:buFont typeface="+mj-ea"/>
              <a:buAutoNum type="circleNumDbPlain"/>
            </a:pPr>
            <a:r>
              <a:rPr lang="ko-KR" altLang="en-US" dirty="0" smtClean="0"/>
              <a:t>지역별 음식 문화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북부</a:t>
            </a:r>
            <a:r>
              <a:rPr lang="ko-KR" altLang="en-US" dirty="0" smtClean="0"/>
              <a:t> </a:t>
            </a:r>
            <a:r>
              <a:rPr lang="ko-KR" altLang="en-US" dirty="0" smtClean="0"/>
              <a:t>지역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9848" y="2121408"/>
            <a:ext cx="7828619" cy="369519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빵이 주식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이고</a:t>
            </a:r>
            <a:r>
              <a:rPr lang="en-US" altLang="ko-KR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sz="2400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채식주의자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 많다</a:t>
            </a:r>
            <a:r>
              <a:rPr lang="en-US" altLang="ko-KR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금속제 </a:t>
            </a:r>
            <a:r>
              <a:rPr lang="ko-KR" altLang="en-US" sz="2400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그릇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을 사용한다</a:t>
            </a:r>
            <a:r>
              <a:rPr lang="en-US" altLang="ko-KR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이슬람교도들이 </a:t>
            </a:r>
            <a:r>
              <a:rPr lang="ko-KR" altLang="en-US" sz="2400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많아 돼지고기를 이용하지 않고</a:t>
            </a:r>
            <a:r>
              <a:rPr lang="en-US" altLang="ko-KR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약하게 조미한 음식이 많다</a:t>
            </a:r>
            <a:r>
              <a:rPr lang="en-US" altLang="ko-KR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진흙 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화덕에서 구운 닭 </a:t>
            </a:r>
            <a:r>
              <a:rPr lang="ko-KR" altLang="en-US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요리</a:t>
            </a:r>
            <a:r>
              <a:rPr lang="en-US" altLang="ko-KR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</a:t>
            </a:r>
            <a:r>
              <a:rPr lang="ko-KR" altLang="en-US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탄두리</a:t>
            </a:r>
            <a:r>
              <a:rPr lang="en-US" altLang="ko-KR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</a:t>
            </a:r>
            <a:r>
              <a:rPr lang="ko-KR" altLang="en-US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 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유명하다</a:t>
            </a:r>
            <a:r>
              <a:rPr lang="en-US" altLang="ko-KR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요구르트와 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기이</a:t>
            </a:r>
            <a:r>
              <a:rPr lang="en-US" altLang="ko-KR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(ghee : 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액체 버터</a:t>
            </a:r>
            <a:r>
              <a:rPr lang="en-US" altLang="ko-KR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를 많이 사용한다</a:t>
            </a:r>
          </a:p>
          <a:p>
            <a:pPr>
              <a:lnSpc>
                <a:spcPct val="150000"/>
              </a:lnSpc>
            </a:pP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008533" y="6307668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[</a:t>
            </a:r>
            <a:r>
              <a:rPr lang="ko-KR" altLang="en-US" b="1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네이버</a:t>
            </a: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지식백과</a:t>
            </a:r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]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  <a:hlinkClick r:id="rId3"/>
              </a:rPr>
              <a:t>인도</a:t>
            </a:r>
            <a:endParaRPr lang="ko-KR" altLang="en-US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9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3214687" y="0"/>
            <a:ext cx="8977313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4848" y="264498"/>
            <a:ext cx="10537952" cy="1609344"/>
          </a:xfrm>
        </p:spPr>
        <p:txBody>
          <a:bodyPr/>
          <a:lstStyle/>
          <a:p>
            <a:pPr marL="914400" indent="-914400">
              <a:buFont typeface="+mj-ea"/>
              <a:buAutoNum type="circleNumDbPlain" startAt="2"/>
            </a:pPr>
            <a:r>
              <a:rPr lang="ko-KR" altLang="en-US" dirty="0" smtClean="0"/>
              <a:t>지역별 음식 문화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남부 지역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쌀이 </a:t>
            </a:r>
            <a:r>
              <a:rPr lang="ko-KR" altLang="en-US" sz="2400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주식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이다</a:t>
            </a:r>
            <a:r>
              <a:rPr lang="en-US" altLang="ko-KR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코코넛 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기름을 많이 사용하고</a:t>
            </a:r>
            <a:r>
              <a:rPr lang="en-US" altLang="ko-KR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sz="2400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튀긴 음식이 많다</a:t>
            </a:r>
            <a:r>
              <a:rPr lang="en-US" altLang="ko-KR" sz="2400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바나나 </a:t>
            </a:r>
            <a:r>
              <a:rPr lang="ko-KR" altLang="en-US" sz="2400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잎을 식기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로 사용하고 일반적으로 방바닥에 앉아 먹는다</a:t>
            </a:r>
            <a:r>
              <a:rPr lang="en-US" altLang="ko-KR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힌두교도들이 </a:t>
            </a:r>
            <a:r>
              <a:rPr lang="ko-KR" altLang="en-US" sz="2400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많기 때문에 쇠고기를 잘 이용하지 않고</a:t>
            </a:r>
            <a:r>
              <a:rPr lang="en-US" altLang="ko-KR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칠리</a:t>
            </a:r>
            <a:r>
              <a:rPr lang="en-US" altLang="ko-KR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(chili : 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고추의 일종</a:t>
            </a:r>
            <a:r>
              <a:rPr lang="en-US" altLang="ko-KR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를 많이 사용하여 </a:t>
            </a:r>
            <a:r>
              <a:rPr lang="ko-KR" altLang="en-US" sz="2400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음식이 맵다</a:t>
            </a:r>
            <a:r>
              <a:rPr lang="en-US" altLang="ko-KR" sz="2400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코코넛밀크와 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크림을 많이 사용한다</a:t>
            </a:r>
            <a:r>
              <a:rPr lang="en-US" altLang="ko-KR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08533" y="6307668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[</a:t>
            </a:r>
            <a:r>
              <a:rPr lang="ko-KR" altLang="en-US" b="1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네이버</a:t>
            </a: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지식백과</a:t>
            </a:r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]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  <a:hlinkClick r:id="rId3"/>
              </a:rPr>
              <a:t>인도</a:t>
            </a:r>
            <a:endParaRPr lang="ko-KR" altLang="en-US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49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49960" y="1347556"/>
            <a:ext cx="9966960" cy="3035808"/>
          </a:xfrm>
        </p:spPr>
        <p:txBody>
          <a:bodyPr/>
          <a:lstStyle/>
          <a:p>
            <a:pPr algn="ctr"/>
            <a:r>
              <a:rPr lang="en-US" altLang="ko-KR" sz="7000" dirty="0" smtClean="0"/>
              <a:t>1. </a:t>
            </a:r>
            <a:r>
              <a:rPr lang="ko-KR" altLang="en-US" sz="7000" dirty="0" smtClean="0"/>
              <a:t>인도 음식</a:t>
            </a:r>
            <a:endParaRPr lang="ko-KR" altLang="en-US" sz="7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397933" y="1032933"/>
            <a:ext cx="11269134" cy="4403076"/>
            <a:chOff x="397933" y="1032933"/>
            <a:chExt cx="11269134" cy="4403076"/>
          </a:xfrm>
        </p:grpSpPr>
        <p:grpSp>
          <p:nvGrpSpPr>
            <p:cNvPr id="8" name="그룹 7"/>
            <p:cNvGrpSpPr/>
            <p:nvPr/>
          </p:nvGrpSpPr>
          <p:grpSpPr>
            <a:xfrm>
              <a:off x="397933" y="1032933"/>
              <a:ext cx="11269134" cy="4403076"/>
              <a:chOff x="397933" y="1032933"/>
              <a:chExt cx="11269134" cy="4403076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397933" y="1032933"/>
                <a:ext cx="11269134" cy="1253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649996" y="3234471"/>
                <a:ext cx="10708394" cy="1253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9469545" y="4182942"/>
                <a:ext cx="1621315" cy="1253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36150" y="2865460"/>
              <a:ext cx="628650" cy="619125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13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빵</a:t>
            </a:r>
            <a:r>
              <a:rPr lang="en-US" altLang="ko-KR" dirty="0" smtClean="0"/>
              <a:t>(</a:t>
            </a:r>
            <a:r>
              <a:rPr lang="ko-KR" altLang="en-US" dirty="0" smtClean="0"/>
              <a:t>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정제한 하얀 밀가루로 구운 빵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이스트를 넣어 발효 과정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을 거친다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다른 빵들과 달리 </a:t>
            </a:r>
            <a:r>
              <a:rPr lang="ko-KR" altLang="en-US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고급음식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에 속한다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둥글고 평평한 넓은 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입사귀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모양의 빵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중앙아시아에서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유래되었다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씹는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맛이 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쫄깃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하면서 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담백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하다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hlinkClick r:id="rId2"/>
              </a:rPr>
              <a:t>인도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북부 지방에서는 주식으로 먹는다</a:t>
            </a:r>
            <a:r>
              <a:rPr lang="en-US" altLang="ko-KR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endParaRPr lang="en-US" altLang="ko-KR" dirty="0" smtClean="0">
              <a:solidFill>
                <a:srgbClr val="AB2400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  <a:hlinkClick r:id="rId2"/>
              </a:rPr>
              <a:t>인도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식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hlinkClick r:id="rId3"/>
              </a:rPr>
              <a:t>수프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인 달이나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커리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등에 찍어 먹거나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난 위에 다른 요리를 올려 싸서 먹는다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난과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커리를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함께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먹는것이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일상적인 아침식사이다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원래는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hlinkClick r:id="rId2"/>
              </a:rPr>
              <a:t>인도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의 전통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hlinkClick r:id="rId4"/>
              </a:rPr>
              <a:t>화덕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인 </a:t>
            </a:r>
            <a:r>
              <a:rPr lang="ko-KR" altLang="en-US" dirty="0" err="1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탄두르</a:t>
            </a:r>
            <a:r>
              <a:rPr lang="en-US" altLang="ko-KR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진흙 화덕</a:t>
            </a:r>
            <a:r>
              <a:rPr lang="en-US" altLang="ko-KR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에서 굽지만</a:t>
            </a:r>
            <a:r>
              <a:rPr lang="en-US" altLang="ko-KR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hlinkClick r:id="rId5"/>
              </a:rPr>
              <a:t>오븐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을 이용하기도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한다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  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 err="1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탄두르에서</a:t>
            </a:r>
            <a:r>
              <a:rPr lang="ko-KR" altLang="en-US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 err="1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구울때는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 err="1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탄두르의</a:t>
            </a:r>
            <a:r>
              <a:rPr lang="ko-KR" altLang="en-US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내부에 옆 벽면에 붙여서 뒤집어가며 </a:t>
            </a:r>
            <a:r>
              <a:rPr lang="ko-KR" altLang="en-US" dirty="0" err="1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굽는게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일반적이다</a:t>
            </a:r>
            <a:r>
              <a:rPr lang="en-US" altLang="ko-KR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6800" y="0"/>
            <a:ext cx="6045200" cy="41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6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382" y="1161965"/>
            <a:ext cx="10058400" cy="1609344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빵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파라타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83581" y="3747007"/>
            <a:ext cx="10058400" cy="4050792"/>
          </a:xfrm>
        </p:spPr>
        <p:txBody>
          <a:bodyPr/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난과 함께 주식인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플랫브레드의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한 종류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밀가루를 반죽한 후 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숙성단계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를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거쳐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얇게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민 후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기름에 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지져서 만드는 빵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파라타는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난과 달리 </a:t>
            </a:r>
            <a:r>
              <a:rPr lang="ko-KR" altLang="en-US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발효 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과정을 거치지 </a:t>
            </a:r>
            <a:r>
              <a:rPr lang="ko-KR" altLang="en-US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않으면서 반죽을 숙성해 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팬에 </a:t>
            </a:r>
            <a:r>
              <a:rPr lang="ko-KR" altLang="en-US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구워 만든다</a:t>
            </a:r>
            <a:r>
              <a:rPr lang="en-US" altLang="ko-KR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얇게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밀어 만드는 과정에서 인도버터나 식용유를 이용해 유지로 된 층을 가지고 있다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파라타에는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en-US" altLang="ko-KR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ghee(</a:t>
            </a:r>
            <a:r>
              <a:rPr lang="ko-KR" altLang="en-US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버터</a:t>
            </a:r>
            <a:r>
              <a:rPr lang="en-US" altLang="ko-KR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</a:t>
            </a:r>
            <a:r>
              <a:rPr lang="ko-KR" altLang="en-US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나 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식용유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 들어가므로 </a:t>
            </a:r>
            <a:r>
              <a:rPr lang="ko-KR" altLang="en-US" dirty="0" err="1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바삭하고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약간 </a:t>
            </a:r>
            <a:r>
              <a:rPr lang="ko-KR" altLang="en-US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두께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 있는 것이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특징이다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412" y="0"/>
            <a:ext cx="5226588" cy="393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1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빵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차파티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  <a:hlinkClick r:id="rId2"/>
              </a:rPr>
              <a:t>통밀가루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또는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밀겨만을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뺀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아타가루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</a:t>
            </a:r>
            <a:r>
              <a:rPr lang="en-US" altLang="ko-KR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ata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: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파키스탄산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  <a:hlinkClick r:id="rId2"/>
              </a:rPr>
              <a:t>통밀가루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로 만든 얇고 납작한 빵이다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이것과 달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콩 수프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만 있으면 그것만으로도 훌륭한 식사가 된다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갓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구운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것은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맛있고 담백해서 물리지도 않는다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hlinkClick r:id="rId3"/>
              </a:rPr>
              <a:t>효모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나 </a:t>
            </a:r>
            <a:r>
              <a:rPr lang="ko-KR" altLang="en-US" dirty="0" err="1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  <a:hlinkClick r:id="rId4"/>
              </a:rPr>
              <a:t>팽창제</a:t>
            </a:r>
            <a:r>
              <a:rPr lang="ko-KR" altLang="en-US" dirty="0" err="1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를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전혀 사용하지 않는다</a:t>
            </a:r>
            <a:r>
              <a:rPr lang="en-US" altLang="ko-KR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발효시키지 않은 빵이다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endParaRPr lang="en-US" altLang="ko-KR" dirty="0" smtClean="0">
              <a:solidFill>
                <a:srgbClr val="AB2400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이스트가 들어가지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않으며 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서민음식의 대표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적인 예이다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837" y="3341158"/>
            <a:ext cx="5364163" cy="351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582" y="975698"/>
            <a:ext cx="10058400" cy="1609344"/>
          </a:xfrm>
        </p:spPr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주식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빵</a:t>
            </a:r>
            <a:r>
              <a:rPr lang="en-US" altLang="ko-KR" dirty="0" smtClean="0"/>
              <a:t>(</a:t>
            </a:r>
            <a:r>
              <a:rPr lang="ko-KR" altLang="en-US" dirty="0" smtClean="0"/>
              <a:t>푸리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9582" y="2993475"/>
            <a:ext cx="10058400" cy="4050792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푸리의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이름은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산스크리스트어로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'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가득찬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'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이라는 뜻이다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 err="1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인도식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스낵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으로서 역이나 거리에서 쉽게 볼 수 있다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인도식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공갈빵이라고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생각하면 된다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 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부피는 크지만 안에는 아무것도 들어있지 않다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밀가루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반죽을 동그란 모양으로 얇게 밀어 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기름에 튀겨낸 인도의 전통 빵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차파티같이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철판 위에다 굽지 않고 기름으로 튀겨서 부풀린 것이다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차파티와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마찬가지로 역시 이스트를 넣지 않았으며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여러 남아시아의 국가에서 아침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간식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가벼운 식사 등으로 먹는다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18" y="0"/>
            <a:ext cx="5540882" cy="418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2062819" cy="1609344"/>
          </a:xfrm>
        </p:spPr>
        <p:txBody>
          <a:bodyPr/>
          <a:lstStyle/>
          <a:p>
            <a:r>
              <a:rPr lang="ko-KR" altLang="en-US" dirty="0" smtClean="0"/>
              <a:t>목차 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인도 종교 </a:t>
            </a:r>
            <a:endParaRPr lang="en-US" altLang="ko-KR" sz="2800" b="1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788670" lvl="1" indent="-51435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6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종교 문화</a:t>
            </a:r>
            <a:endParaRPr lang="en-US" altLang="ko-KR" sz="2600" b="1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1062990" lvl="2" indent="-5143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힌두교</a:t>
            </a:r>
            <a:r>
              <a:rPr lang="en-US" altLang="ko-KR" sz="20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		</a:t>
            </a:r>
          </a:p>
          <a:p>
            <a:pPr marL="1062990" lvl="2" indent="-5143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이슬람교</a:t>
            </a:r>
            <a:endParaRPr lang="en-US" altLang="ko-KR" sz="2000" b="1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1062990" lvl="2" indent="-5143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기독교</a:t>
            </a:r>
            <a:endParaRPr lang="en-US" altLang="ko-KR" sz="2000" b="1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1062990" lvl="2" indent="-5143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시크교</a:t>
            </a:r>
            <a:endParaRPr lang="en-US" altLang="ko-KR" sz="2000" b="1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1062990" lvl="2" indent="-5143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불교</a:t>
            </a:r>
            <a:r>
              <a:rPr lang="en-US" altLang="ko-KR" sz="2000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sz="2000" b="1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자이나교</a:t>
            </a:r>
            <a:endParaRPr lang="en-US" altLang="ko-KR" sz="2000" b="1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548640" lvl="2" indent="0">
              <a:lnSpc>
                <a:spcPct val="150000"/>
              </a:lnSpc>
              <a:buNone/>
            </a:pPr>
            <a:endParaRPr lang="en-US" altLang="ko-KR" sz="2000" b="1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arabicPeriod"/>
            </a:pPr>
            <a:endParaRPr lang="en-US" altLang="ko-KR" sz="2800" b="1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8250" t="11858" r="12289" b="6588"/>
          <a:stretch/>
        </p:blipFill>
        <p:spPr>
          <a:xfrm>
            <a:off x="558800" y="982134"/>
            <a:ext cx="499533" cy="524934"/>
          </a:xfrm>
          <a:prstGeom prst="ellipse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3132667" y="512064"/>
            <a:ext cx="2350685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종교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110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3162" y="153707"/>
            <a:ext cx="10058400" cy="1609344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밥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비리야니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3756" y="1529225"/>
            <a:ext cx="10058400" cy="405079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생쌀에 고기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생선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채소를 향신료에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재어서 같이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찌거나 고기 등의 재료를 미리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볶아 미리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반쯤 익힌 쌀과 같이 찐 인도의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쌀 요리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​</a:t>
            </a: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재료와 양념에서 나오는 수분과 증기를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이용해서 장시간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쪄내는 덤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푸크트라는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조리법을 이용해서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'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덤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비리야니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'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라고도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불린다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444240"/>
            <a:ext cx="3454400" cy="34137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1" y="3443050"/>
            <a:ext cx="4834466" cy="3414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867" y="3443051"/>
            <a:ext cx="3903133" cy="34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8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커리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고기를 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인도에서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커리를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만들 때에는 고기와 야채 중에 한 가지만을 사용한다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고기 요리의 주재료는 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양고기와 닭고기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커리는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밥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에 얹어 먹거나 </a:t>
            </a:r>
            <a:r>
              <a:rPr lang="ko-KR" altLang="en-US" dirty="0" err="1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차파티나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난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과 함께 먹는다</a:t>
            </a:r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우리가 먹는 카레보다 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매운맛이 훨씬 강하고 자극적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이지만 버터를 넉넉히 넣어 깊은 맛을 지닌다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커리의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가장 기본이 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되는 향신료는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심황과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고추인데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심황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때문에 인도의 음식은 노란색을 띤 것이 많다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758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3448" y="177354"/>
            <a:ext cx="10058400" cy="1609344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 smtClean="0"/>
              <a:t>커리</a:t>
            </a:r>
            <a:r>
              <a:rPr lang="ko-KR" altLang="en-US" dirty="0" smtClean="0"/>
              <a:t> </a:t>
            </a:r>
            <a:r>
              <a:rPr lang="en-US" altLang="ko-KR" dirty="0"/>
              <a:t>– </a:t>
            </a:r>
            <a:r>
              <a:rPr lang="ko-KR" altLang="en-US" dirty="0" smtClean="0"/>
              <a:t>고기를 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3648" y="1638808"/>
            <a:ext cx="10058400" cy="4050792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b="1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머튼</a:t>
            </a:r>
            <a:r>
              <a:rPr lang="ko-KR" altLang="en-US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카레</a:t>
            </a:r>
            <a:r>
              <a:rPr lang="en-US" altLang="ko-KR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치킨 카레</a:t>
            </a:r>
            <a:r>
              <a:rPr lang="en-US" altLang="ko-KR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(chicken curry) :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고기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양고기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닭고기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를 향신료로 삶은 정통적인 카레라고 한다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</a:p>
          <a:p>
            <a:r>
              <a:rPr lang="ko-KR" altLang="en-US" b="1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머튼</a:t>
            </a: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b="1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마살라</a:t>
            </a:r>
            <a:r>
              <a:rPr lang="en-US" altLang="ko-KR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(mutton masala) :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크림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따위를 사용해서 감칠맛을 낸 카레를 뜻한다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키마</a:t>
            </a:r>
            <a:r>
              <a:rPr lang="en-US" altLang="ko-KR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</a:t>
            </a:r>
            <a:r>
              <a:rPr lang="en-US" altLang="ko-KR" b="1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keema</a:t>
            </a:r>
            <a:r>
              <a:rPr lang="en-US" altLang="ko-KR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 :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기계로 저민 고기를 사용한 카레이다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브레인 </a:t>
            </a:r>
            <a:r>
              <a:rPr lang="ko-KR" altLang="en-US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카레</a:t>
            </a:r>
            <a:r>
              <a:rPr lang="en-US" altLang="ko-KR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(brain curry) :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양의 골로 만든 카레이다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6401"/>
            <a:ext cx="3649506" cy="264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506" y="4202017"/>
            <a:ext cx="2849160" cy="26703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666" y="4202017"/>
            <a:ext cx="5693334" cy="267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5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9381" y="112098"/>
            <a:ext cx="10058400" cy="1609344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 smtClean="0"/>
              <a:t>커리</a:t>
            </a:r>
            <a:r>
              <a:rPr lang="ko-KR" altLang="en-US" dirty="0" smtClean="0"/>
              <a:t> </a:t>
            </a:r>
            <a:r>
              <a:rPr lang="en-US" altLang="ko-KR" dirty="0"/>
              <a:t>– </a:t>
            </a:r>
            <a:r>
              <a:rPr lang="ko-KR" altLang="en-US" dirty="0" smtClean="0"/>
              <a:t>야채를 </a:t>
            </a:r>
            <a:r>
              <a:rPr lang="ko-KR" altLang="en-US" dirty="0"/>
              <a:t>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9648" y="1469475"/>
            <a:ext cx="10058400" cy="4050792"/>
          </a:xfrm>
        </p:spPr>
        <p:txBody>
          <a:bodyPr/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채식 요리에는 여러 가지 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계절 야채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 사용된다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사브지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야채 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커리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라 불린다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사브지는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고기 요리보다 싸고 위장에도 부담이 없다</a:t>
            </a:r>
            <a:r>
              <a:rPr lang="en-US" altLang="ko-KR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endParaRPr lang="en-US" altLang="ko-KR" dirty="0" smtClean="0">
              <a:solidFill>
                <a:srgbClr val="AB2400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야채는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여러 종류를 섞지 않고 한 가지나 두 가지를 섞어서 만든다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대표적인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사브지는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알루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감자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),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무테르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완두콩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고비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꽃양배추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),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반다고비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양배추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),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바이간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가지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),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타마타르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토마토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),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파라크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시금치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등이다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6034"/>
            <a:ext cx="5296958" cy="3001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958" y="3876034"/>
            <a:ext cx="5802842" cy="30016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756" y="0"/>
            <a:ext cx="4078244" cy="301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3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0248" y="93133"/>
            <a:ext cx="10058400" cy="1609344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과일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0248" y="1327330"/>
            <a:ext cx="10058400" cy="405079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인도는 과일의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천국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길거리에서 과일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샐러드나 주스를 만들어 팔기도 한다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867" y="0"/>
            <a:ext cx="6062133" cy="30141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46" y="2379663"/>
            <a:ext cx="2170642" cy="14582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" y="4128418"/>
            <a:ext cx="2170642" cy="17516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4678" y="5864915"/>
            <a:ext cx="56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끼누</a:t>
            </a: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4623" y="3810685"/>
            <a:ext cx="688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수박</a:t>
            </a: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890" y="2379663"/>
            <a:ext cx="2059644" cy="14582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92400" y="3837947"/>
            <a:ext cx="97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시타플</a:t>
            </a: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0889" y="4128418"/>
            <a:ext cx="2059645" cy="17516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30889" y="5864915"/>
            <a:ext cx="865843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치쿠</a:t>
            </a: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3546" y="4128418"/>
            <a:ext cx="2049121" cy="17364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93546" y="5864915"/>
            <a:ext cx="105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구아바</a:t>
            </a: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1079" y="4128418"/>
            <a:ext cx="1847850" cy="173649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171079" y="5862430"/>
            <a:ext cx="102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파파야</a:t>
            </a: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8423" y="2374388"/>
            <a:ext cx="1781175" cy="143629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93546" y="379403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패션푸룻</a:t>
            </a: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341" y="4128418"/>
            <a:ext cx="2159188" cy="173401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247341" y="5862430"/>
            <a:ext cx="912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망고</a:t>
            </a: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60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4848" y="240687"/>
            <a:ext cx="10058400" cy="1609344"/>
          </a:xfrm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향신료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마살라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92048" y="1545675"/>
            <a:ext cx="10058400" cy="4050792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마살라는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주로 식물의 열매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씨앗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잎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뿌리 등으로 만들어진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향신료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향신료들의 혼합체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반찬에서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스낵까지 인도 음식의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대부분에는 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마살라가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들어간다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가람 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마살라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: 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톡쏘는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마살라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칠리 파우더가 들어가 매콤하다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터매릭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: 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강황이라고도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합니다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진한 노란빛이며 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겨자향이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합니다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/>
            </a:r>
            <a:b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</a:b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3201"/>
            <a:ext cx="5407938" cy="2844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938" y="4013201"/>
            <a:ext cx="6784062" cy="284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8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5648" y="120565"/>
            <a:ext cx="10058400" cy="1609344"/>
          </a:xfrm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66648" y="1511808"/>
            <a:ext cx="10058400" cy="516839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이슬람교는 술을 금지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하며 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힌두교도 그다지 술을 좋아하지는 않는다</a:t>
            </a:r>
            <a:r>
              <a:rPr lang="en-US" altLang="ko-KR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endParaRPr lang="en-US" altLang="ko-KR" dirty="0" smtClean="0">
              <a:solidFill>
                <a:srgbClr val="AB2400"/>
              </a:solidFill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현대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금주법이 실시되고 있는 주는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구자라트주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뿐이다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하지만 음주 허가증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리커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퍼미트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를 보여주고 술을 마실 수는 있다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델리를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포함한 꽤 많은 지역이 금요일 것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(Dry day)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이라 하며 술을 마시지 않는 날로 지정하고 있다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b="1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맥주 </a:t>
            </a:r>
            <a:r>
              <a:rPr lang="en-US" altLang="ko-KR" b="1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: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국산 맥주가 몇 종류 나오고 있다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블랙라벨은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상당히 먹을 만하며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지방에 따라서 골든 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이글킹피셔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선 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라거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등 여러 가지가 있다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인도의 다른 물가에 비교하면 비싼 편이다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b="1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위스키</a:t>
            </a:r>
            <a:r>
              <a:rPr lang="en-US" altLang="ko-KR" b="1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b="1" dirty="0" err="1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럼</a:t>
            </a:r>
            <a:r>
              <a:rPr lang="ko-KR" altLang="en-US" b="1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en-US" altLang="ko-KR" b="1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: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세련된 맛은 아니지만 알코올 도수는 높다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b="1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토속주 </a:t>
            </a:r>
            <a:r>
              <a:rPr lang="en-US" altLang="ko-KR" b="1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: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야자나무의 줄기에서 뽑아낸 즙을 발효시켜 만든 것으로 색다른 맛이 난다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고아에는 야자나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너츠로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만든 토속주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페니가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있다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b="1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밀주 </a:t>
            </a:r>
            <a:r>
              <a:rPr lang="en-US" altLang="ko-KR" b="1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: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잘 알 수 없는 술은 마시지 않는 것이 좋다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실제로 밀주를 마시고 수백 명이 중독되어 사망한 예가 있다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b="1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찬 </a:t>
            </a:r>
            <a:r>
              <a:rPr lang="en-US" altLang="ko-KR" b="1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:</a:t>
            </a:r>
            <a:r>
              <a:rPr lang="ko-KR" altLang="en-US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찬은 곡물로 만든 탁주로서 티베트 고유의 술이다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손으로 빚은 술이라서 거친 것도 있지만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입에서 느껴지는 감촉이 상쾌해서 취하는 기분도 좋다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병에 든 양주에 비해서 값도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아주 싸다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84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581" y="0"/>
            <a:ext cx="10058400" cy="1609344"/>
          </a:xfrm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4796"/>
            <a:ext cx="3315293" cy="4893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293" y="1933575"/>
            <a:ext cx="3524250" cy="4924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543" y="2093976"/>
            <a:ext cx="1861485" cy="47640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7400" y="1676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맥주</a:t>
            </a: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37000" y="1676400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위스키</a:t>
            </a: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51133" y="1769533"/>
            <a:ext cx="164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토속주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=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소주</a:t>
            </a: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08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1915" y="196765"/>
            <a:ext cx="10058400" cy="1609344"/>
          </a:xfrm>
        </p:spPr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기타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탄두리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27514" y="1670643"/>
            <a:ext cx="10058400" cy="4050792"/>
          </a:xfrm>
        </p:spPr>
        <p:txBody>
          <a:bodyPr/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북부 인도에서는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큰항아리처럼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생긴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탄두르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(tandoor)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라는 진흙화덕을 이용하여 요리를 한다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 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탄두르의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깊은 바닥에 장작불을 피워 충분히 달군 다음 그 안에 식품을 넣어 굽는다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탄두리 치킨은 닭을 요구르트와 여러 가지 향신료에 재웠다가 쇠꼬챙이에 꿰어서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탄두르에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넣어 구운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요리이며 향신료가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속까지 잘 배어서 맛이 아주 향기롭다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2381"/>
            <a:ext cx="3731374" cy="27756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706" y="4077230"/>
            <a:ext cx="4339294" cy="27807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374" y="3960359"/>
            <a:ext cx="4205956" cy="289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2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7114" y="188299"/>
            <a:ext cx="10058400" cy="1609344"/>
          </a:xfrm>
        </p:spPr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기타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사모사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8182" y="1545674"/>
            <a:ext cx="10058400" cy="4050792"/>
          </a:xfrm>
        </p:spPr>
        <p:txBody>
          <a:bodyPr/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hlinkClick r:id="rId2" tooltip="감자"/>
              </a:rPr>
              <a:t>감자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와 야채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hlinkClick r:id="rId3" tooltip="카레"/>
              </a:rPr>
              <a:t>카레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등을 넣은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hlinkClick r:id="rId4" tooltip="삼각형"/>
              </a:rPr>
              <a:t>삼각형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모양의 튀김을 말한다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인도식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만두라고 생각하면 쉽다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간식으로 자주 먹는다고 한다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55018"/>
            <a:ext cx="5054600" cy="35986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600" y="3160732"/>
            <a:ext cx="4445000" cy="35929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9929" y="654997"/>
            <a:ext cx="3860751" cy="260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49960" y="1347556"/>
            <a:ext cx="9966960" cy="3035808"/>
          </a:xfrm>
        </p:spPr>
        <p:txBody>
          <a:bodyPr/>
          <a:lstStyle/>
          <a:p>
            <a:pPr algn="ctr"/>
            <a:r>
              <a:rPr lang="en-US" altLang="ko-KR" sz="7000" dirty="0" smtClean="0"/>
              <a:t>1. </a:t>
            </a:r>
            <a:r>
              <a:rPr lang="ko-KR" altLang="en-US" sz="7000" dirty="0" smtClean="0"/>
              <a:t>인도의 종교</a:t>
            </a:r>
            <a:endParaRPr lang="ko-KR" altLang="en-US" sz="7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397933" y="1032933"/>
            <a:ext cx="11269134" cy="4403076"/>
            <a:chOff x="397933" y="1032933"/>
            <a:chExt cx="11269134" cy="4403076"/>
          </a:xfrm>
        </p:grpSpPr>
        <p:grpSp>
          <p:nvGrpSpPr>
            <p:cNvPr id="8" name="그룹 7"/>
            <p:cNvGrpSpPr/>
            <p:nvPr/>
          </p:nvGrpSpPr>
          <p:grpSpPr>
            <a:xfrm>
              <a:off x="397933" y="1032933"/>
              <a:ext cx="11269134" cy="4403076"/>
              <a:chOff x="397933" y="1032933"/>
              <a:chExt cx="11269134" cy="4403076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397933" y="1032933"/>
                <a:ext cx="11269134" cy="1253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649996" y="3234471"/>
                <a:ext cx="10708394" cy="1253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9469545" y="4182942"/>
                <a:ext cx="1621315" cy="1253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36150" y="2865460"/>
              <a:ext cx="628650" cy="619125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190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0248" y="205232"/>
            <a:ext cx="10058400" cy="1609344"/>
          </a:xfrm>
        </p:spPr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기타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1248" y="1604942"/>
            <a:ext cx="10058400" cy="4050792"/>
          </a:xfrm>
        </p:spPr>
        <p:txBody>
          <a:bodyPr/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부드럽게 삶은 콩에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마살라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혼합향신료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를 가미한 수프이다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달을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만드는 콩에는 큰 것과 작은 것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황색과 검은빛이 도는 것 등 여러 종류가 있으며 콩의 종류에 따라 맛과 모양이 다르다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밥이나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차파티에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달을 섞어서 먹는 것이 식사의 기본이다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918989"/>
            <a:ext cx="3759200" cy="29390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2" y="3931334"/>
            <a:ext cx="5198532" cy="292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8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0514" y="577797"/>
            <a:ext cx="10058400" cy="1609344"/>
          </a:xfrm>
        </p:spPr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기타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라씨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0381" y="2460075"/>
            <a:ext cx="10058400" cy="405079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인도의 전통적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음료중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하나로 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요거트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물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향신료 등을 섞어서 만든다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기호에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따라서는 과일을 넣기도 한다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지역에 따라 선호하는 맛이 다른데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전통적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라씨는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짠맛이 강하다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단맛의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라씨는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최근에야 만들어졌다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식후에 한잔씩 먹기도 하고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배가 고플 때 요기하기 위해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먹기도 한다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라씨를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먹을 때는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진흙으로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만든 일회용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컵에 담아 마시는데 마신 후에는 진흙 컵을 던져서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깨는 것이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전통이다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깨진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진흙컵은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다시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뭉쳐 컵으로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만드는데 사용된다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날씨가 덥기 때문에 냉장고에 넣어두거나 얼음과 함께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마시는 것이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보통이다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가격은 한잔당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15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루피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한화로 약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400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원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)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정도이다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733" y="0"/>
            <a:ext cx="4123267" cy="3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8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2" y="-119212"/>
            <a:ext cx="10058400" cy="1609344"/>
          </a:xfrm>
        </p:spPr>
        <p:txBody>
          <a:bodyPr/>
          <a:lstStyle/>
          <a:p>
            <a:r>
              <a:rPr lang="ko-KR" altLang="en-US" dirty="0" smtClean="0"/>
              <a:t>그 밖의 것들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780" y="4516136"/>
            <a:ext cx="2847347" cy="18791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81" y="1524000"/>
            <a:ext cx="2847347" cy="25952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933" y="4146804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까르치</a:t>
            </a: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602" y="1523999"/>
            <a:ext cx="3430585" cy="2595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88823" y="4146804"/>
            <a:ext cx="207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카슈미르 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비르야니</a:t>
            </a: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7675" y="1523999"/>
            <a:ext cx="3169691" cy="25952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55131" y="4085419"/>
            <a:ext cx="143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도사</a:t>
            </a: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515" y="6395238"/>
            <a:ext cx="992777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모모</a:t>
            </a: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9602" y="4644021"/>
            <a:ext cx="3430585" cy="17512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01440" y="6395238"/>
            <a:ext cx="222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생선 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도피아자</a:t>
            </a: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7675" y="4677888"/>
            <a:ext cx="3169691" cy="17512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17675" y="6429105"/>
            <a:ext cx="1416258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다희</a:t>
            </a: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61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8" y="0"/>
            <a:ext cx="12192000" cy="6858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9848" y="634999"/>
            <a:ext cx="10058400" cy="519006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인도 헌법은 </a:t>
            </a:r>
            <a:r>
              <a:rPr lang="ko-KR" altLang="en-US" b="1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모든 종교에 대한 무차별</a:t>
            </a:r>
            <a:r>
              <a:rPr lang="en-US" altLang="ko-KR" b="1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b="1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신앙의 절대자유</a:t>
            </a:r>
            <a:r>
              <a:rPr lang="ko-KR" altLang="en-US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를 </a:t>
            </a: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보장</a:t>
            </a:r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endParaRPr lang="en-US" altLang="ko-KR" b="1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인도는 힌두교</a:t>
            </a:r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불교</a:t>
            </a:r>
            <a:r>
              <a:rPr lang="en-US" altLang="ko-KR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b="1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자이나교</a:t>
            </a:r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b="1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시크교</a:t>
            </a:r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등 </a:t>
            </a:r>
            <a:r>
              <a:rPr lang="en-US" altLang="ko-KR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4</a:t>
            </a:r>
            <a:r>
              <a:rPr lang="ko-KR" altLang="en-US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개 종교의 </a:t>
            </a: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발생지</a:t>
            </a:r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이슬람교</a:t>
            </a:r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기독교</a:t>
            </a:r>
            <a:r>
              <a:rPr lang="en-US" altLang="ko-KR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조로아스터교</a:t>
            </a:r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유대교 </a:t>
            </a:r>
            <a:r>
              <a:rPr lang="ko-KR" altLang="en-US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등 다양한 외래 종교가 공존하고 있는 </a:t>
            </a: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나라</a:t>
            </a:r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인도인의 </a:t>
            </a:r>
            <a:r>
              <a:rPr lang="ko-KR" altLang="en-US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생활과 </a:t>
            </a: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매우 밀접한 연관</a:t>
            </a:r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인도인의 </a:t>
            </a:r>
            <a:r>
              <a:rPr lang="ko-KR" altLang="en-US" b="1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일상생활에 지배적인 영향</a:t>
            </a:r>
            <a:r>
              <a:rPr lang="ko-KR" altLang="en-US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을 끼치는 </a:t>
            </a: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요소</a:t>
            </a:r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무신론자는 거의 없으며 대부분 절이나 집 안에서 종교 의식을 행하고 있다</a:t>
            </a:r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힌두교는 다신교로서 </a:t>
            </a:r>
            <a:r>
              <a:rPr lang="ko-KR" altLang="en-US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교리나 성찰보다는 수많은 제신들의 형상화를 통한 의식이 주요 신앙생활을 이루고 있으며</a:t>
            </a:r>
            <a:r>
              <a:rPr lang="en-US" altLang="ko-KR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도덕률이나 내세 구원보다는 개인의 현세 구복에 치중하고 있다</a:t>
            </a:r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종교 </a:t>
            </a:r>
            <a:r>
              <a:rPr lang="ko-KR" altLang="en-US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인구 </a:t>
            </a:r>
            <a:r>
              <a:rPr lang="ko-KR" altLang="en-US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분포는 </a:t>
            </a:r>
            <a:r>
              <a:rPr lang="ko-KR" altLang="en-US" b="1" dirty="0" smtClean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힌두교 </a:t>
            </a:r>
            <a:r>
              <a:rPr lang="en-US" altLang="ko-KR" b="1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80.5%, </a:t>
            </a:r>
            <a:r>
              <a:rPr lang="ko-KR" altLang="en-US" b="1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이슬람교 </a:t>
            </a:r>
            <a:r>
              <a:rPr lang="en-US" altLang="ko-KR" b="1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13.4%, </a:t>
            </a:r>
            <a:r>
              <a:rPr lang="ko-KR" altLang="en-US" b="1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기독교 </a:t>
            </a:r>
            <a:r>
              <a:rPr lang="en-US" altLang="ko-KR" b="1" dirty="0">
                <a:solidFill>
                  <a:srgbClr val="AB2400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2.3%, </a:t>
            </a:r>
            <a:r>
              <a:rPr lang="ko-KR" altLang="en-US" b="1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시크교</a:t>
            </a:r>
            <a:r>
              <a:rPr lang="ko-KR" altLang="en-US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en-US" altLang="ko-KR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1.9%, </a:t>
            </a:r>
            <a:r>
              <a:rPr lang="ko-KR" altLang="en-US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불교 </a:t>
            </a:r>
            <a:r>
              <a:rPr lang="en-US" altLang="ko-KR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0.8%, </a:t>
            </a:r>
            <a:r>
              <a:rPr lang="ko-KR" altLang="en-US" b="1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자이나교</a:t>
            </a:r>
            <a:r>
              <a:rPr lang="ko-KR" altLang="en-US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en-US" altLang="ko-KR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0.4%, </a:t>
            </a:r>
            <a:r>
              <a:rPr lang="ko-KR" altLang="en-US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기타 </a:t>
            </a:r>
            <a:r>
              <a:rPr lang="en-US" altLang="ko-KR" b="1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0.7</a:t>
            </a:r>
            <a:r>
              <a:rPr lang="en-US" altLang="ko-KR" b="1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%.</a:t>
            </a:r>
            <a:endParaRPr lang="en-US" altLang="ko-KR" b="1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71467" y="6248400"/>
            <a:ext cx="28363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/>
              <a:t>[</a:t>
            </a:r>
            <a:r>
              <a:rPr lang="ko-KR" altLang="en-US" sz="1500" b="1" dirty="0" err="1" smtClean="0"/>
              <a:t>네이버</a:t>
            </a:r>
            <a:r>
              <a:rPr lang="ko-KR" altLang="en-US" sz="1500" b="1" dirty="0" smtClean="0"/>
              <a:t> 지식백과</a:t>
            </a:r>
            <a:r>
              <a:rPr lang="en-US" altLang="ko-KR" sz="1500" b="1" dirty="0" smtClean="0"/>
              <a:t>]</a:t>
            </a:r>
            <a:r>
              <a:rPr lang="ko-KR" altLang="en-US" sz="1500" dirty="0" smtClean="0"/>
              <a:t> </a:t>
            </a:r>
            <a:r>
              <a:rPr lang="ko-KR" altLang="en-US" sz="1500" dirty="0" smtClean="0">
                <a:hlinkClick r:id="rId4"/>
              </a:rPr>
              <a:t>인도의 종교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417619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2479347"/>
            <a:ext cx="8128000" cy="43786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18882" y="9898"/>
            <a:ext cx="4173117" cy="336830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9848" y="222165"/>
            <a:ext cx="10058400" cy="1609344"/>
          </a:xfrm>
        </p:spPr>
        <p:txBody>
          <a:bodyPr/>
          <a:lstStyle/>
          <a:p>
            <a:pPr marL="914400" indent="-914400">
              <a:buFont typeface="+mj-ea"/>
              <a:buAutoNum type="circleNumDbPlain"/>
            </a:pPr>
            <a:r>
              <a:rPr lang="ko-KR" altLang="en-US" dirty="0" smtClean="0"/>
              <a:t>힌두교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3000" y="1143001"/>
            <a:ext cx="10058400" cy="521546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BC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2000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년경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아리아인 침입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후 최고 경전인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베다가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집대성되면서 정치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사회생활을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지배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드라비다족의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토속신앙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아리아인의 자연신 숭배 등에 바탕을 둔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다신교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외래 사상과 종교 등에 대한 인내와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관용이 특징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생활 경험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도덕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사회관습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규범의 총체로서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의무에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따른 수도 생활과 최고 정신을 탐구하는 고도의 생활 철학적 종교이다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이교도의 침략에도 도화되지 않고 다른 종교를 포용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소를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신성시하고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hlinkClick r:id="rId4"/>
              </a:rPr>
              <a:t>카스트제도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를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정착시켰다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해외 전파 보다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인도인의 종교로 존속하길 바라는 성향을 띠고 있다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인도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사회에 절대적 우위를 점하는 종교이다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8365067" y="6358466"/>
            <a:ext cx="28363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/>
              <a:t>[</a:t>
            </a:r>
            <a:r>
              <a:rPr lang="ko-KR" altLang="en-US" sz="1500" b="1" dirty="0" err="1" smtClean="0"/>
              <a:t>네이버</a:t>
            </a:r>
            <a:r>
              <a:rPr lang="ko-KR" altLang="en-US" sz="1500" b="1" dirty="0" smtClean="0"/>
              <a:t> 지식백과</a:t>
            </a:r>
            <a:r>
              <a:rPr lang="en-US" altLang="ko-KR" sz="1500" b="1" dirty="0" smtClean="0"/>
              <a:t>]</a:t>
            </a:r>
            <a:r>
              <a:rPr lang="ko-KR" altLang="en-US" sz="1500" dirty="0" smtClean="0"/>
              <a:t> </a:t>
            </a:r>
            <a:r>
              <a:rPr lang="ko-KR" altLang="en-US" sz="1500" dirty="0" smtClean="0">
                <a:hlinkClick r:id="rId5"/>
              </a:rPr>
              <a:t>인도의 종교</a:t>
            </a:r>
            <a:endParaRPr lang="ko-KR" altLang="en-US" sz="15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69848" y="1575412"/>
            <a:ext cx="10729217" cy="47830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 smtClean="0">
                <a:solidFill>
                  <a:schemeClr val="tx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힌두교는 인도 전체 인구의 </a:t>
            </a:r>
            <a:r>
              <a:rPr lang="en-US" altLang="ko-KR" sz="6000" dirty="0" smtClean="0">
                <a:solidFill>
                  <a:schemeClr val="tx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80.5%</a:t>
            </a:r>
            <a:r>
              <a:rPr lang="ko-KR" altLang="en-US" sz="6000" dirty="0" smtClean="0">
                <a:solidFill>
                  <a:schemeClr val="tx1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를 차지한다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43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1315" y="262466"/>
            <a:ext cx="10058400" cy="1609344"/>
          </a:xfrm>
        </p:spPr>
        <p:txBody>
          <a:bodyPr/>
          <a:lstStyle/>
          <a:p>
            <a:pPr marL="914400" indent="-914400">
              <a:buFont typeface="+mj-ea"/>
              <a:buAutoNum type="circleNumDbPlain" startAt="2"/>
            </a:pPr>
            <a:r>
              <a:rPr lang="ko-KR" altLang="en-US" dirty="0" smtClean="0"/>
              <a:t>이슬람교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0449" y="2071819"/>
            <a:ext cx="10058400" cy="405079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AD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11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세기 이슬람 세력이 인도 서북부에 침입하여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술탄왕조를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세우면서 인도에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전래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이슬람교는 무굴 제국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전성기에 </a:t>
            </a:r>
            <a:r>
              <a:rPr lang="ko-KR" altLang="en-US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델리를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중심으로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번성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현재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약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1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억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2000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명의 신도를 가진 인도 제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2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의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종교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술탄왕조에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의한 힌두교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탄압으로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이슬람교는 힌두교와 자주 충돌해 왔으나 오늘날 상호 교류 속에 공존 노력을 기울여 오고 있다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돼지를 더럽게 여겨 돼지고기를 먹지 않는다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endParaRPr lang="ko-KR" altLang="en-US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이슬람교는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건축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회화 등 인도 문화의 다양화에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크게 기여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4733" y="6366934"/>
            <a:ext cx="546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※</a:t>
            </a:r>
            <a:r>
              <a:rPr lang="ko-KR" altLang="en-US" b="1" dirty="0" err="1" smtClean="0"/>
              <a:t>델리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인도</a:t>
            </a:r>
            <a:r>
              <a:rPr lang="ko-KR" altLang="en-US" dirty="0" smtClean="0"/>
              <a:t> 북부에 있는 도시 및 연방 직할지구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009715" cy="48997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9155"/>
            <a:ext cx="11009716" cy="48806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865" y="0"/>
            <a:ext cx="3752850" cy="5715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2" y="0"/>
            <a:ext cx="3860672" cy="5762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1009714" cy="48997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22733" y="6366934"/>
            <a:ext cx="28363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/>
              <a:t>[</a:t>
            </a:r>
            <a:r>
              <a:rPr lang="ko-KR" altLang="en-US" sz="1500" b="1" dirty="0" err="1" smtClean="0"/>
              <a:t>네이버</a:t>
            </a:r>
            <a:r>
              <a:rPr lang="ko-KR" altLang="en-US" sz="1500" b="1" dirty="0" smtClean="0"/>
              <a:t> 지식백과</a:t>
            </a:r>
            <a:r>
              <a:rPr lang="en-US" altLang="ko-KR" sz="1500" b="1" dirty="0" smtClean="0"/>
              <a:t>]</a:t>
            </a:r>
            <a:r>
              <a:rPr lang="ko-KR" altLang="en-US" sz="1500" dirty="0" smtClean="0"/>
              <a:t> </a:t>
            </a:r>
            <a:r>
              <a:rPr lang="ko-KR" altLang="en-US" sz="1500" dirty="0" smtClean="0">
                <a:hlinkClick r:id="rId7"/>
              </a:rPr>
              <a:t>인도의 종교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62708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734050" y="0"/>
            <a:ext cx="645795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1315" y="262466"/>
            <a:ext cx="10058400" cy="1609344"/>
          </a:xfrm>
        </p:spPr>
        <p:txBody>
          <a:bodyPr/>
          <a:lstStyle/>
          <a:p>
            <a:pPr marL="914400" indent="-914400">
              <a:buFont typeface="+mj-ea"/>
              <a:buAutoNum type="circleNumDbPlain" startAt="3"/>
            </a:pPr>
            <a:r>
              <a:rPr lang="ko-KR" altLang="en-US" dirty="0" smtClean="0"/>
              <a:t>기독교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37582" y="2093976"/>
            <a:ext cx="10058400" cy="4050792"/>
          </a:xfrm>
        </p:spPr>
        <p:txBody>
          <a:bodyPr/>
          <a:lstStyle/>
          <a:p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AD 1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세기 </a:t>
            </a:r>
            <a:r>
              <a:rPr lang="ko-KR" altLang="en-US" sz="2400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세인트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sz="2400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토마스에</a:t>
            </a:r>
            <a:r>
              <a:rPr lang="ko-KR" altLang="en-US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의해 처음 인도에 </a:t>
            </a:r>
            <a:r>
              <a:rPr lang="ko-KR" altLang="en-US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전래</a:t>
            </a:r>
            <a:endParaRPr lang="en-US" altLang="ko-KR" sz="2400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영국 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통치 시대에 </a:t>
            </a:r>
            <a:r>
              <a:rPr lang="ko-KR" altLang="en-US" sz="2400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케랄라</a:t>
            </a:r>
            <a:r>
              <a:rPr lang="en-US" altLang="ko-KR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sz="2400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타밀나두</a:t>
            </a:r>
            <a:r>
              <a:rPr lang="en-US" altLang="ko-KR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등 주로 인도 남부 지방에 뿌리를 내렸다</a:t>
            </a:r>
            <a:r>
              <a:rPr lang="en-US" altLang="ko-KR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  <a:endParaRPr lang="en-US" altLang="ko-KR" sz="2400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오늘날 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기독교는 </a:t>
            </a:r>
            <a:r>
              <a:rPr lang="en-US" altLang="ko-KR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2700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만 명의 신도를 가진 제</a:t>
            </a:r>
            <a:r>
              <a:rPr lang="en-US" altLang="ko-KR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3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의 </a:t>
            </a:r>
            <a:r>
              <a:rPr lang="ko-KR" altLang="en-US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종교</a:t>
            </a:r>
            <a:endParaRPr lang="en-US" altLang="ko-KR" sz="2400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개신교는 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거의 없고 대부분이 가톨릭이다</a:t>
            </a:r>
            <a:r>
              <a:rPr lang="en-US" altLang="ko-KR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65067" y="6358466"/>
            <a:ext cx="28363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/>
              <a:t>[</a:t>
            </a:r>
            <a:r>
              <a:rPr lang="ko-KR" altLang="en-US" sz="1500" b="1" dirty="0" err="1" smtClean="0"/>
              <a:t>네이버</a:t>
            </a:r>
            <a:r>
              <a:rPr lang="ko-KR" altLang="en-US" sz="1500" b="1" dirty="0" smtClean="0"/>
              <a:t> 지식백과</a:t>
            </a:r>
            <a:r>
              <a:rPr lang="en-US" altLang="ko-KR" sz="1500" b="1" dirty="0" smtClean="0"/>
              <a:t>]</a:t>
            </a:r>
            <a:r>
              <a:rPr lang="ko-KR" altLang="en-US" sz="1500" dirty="0" smtClean="0"/>
              <a:t> </a:t>
            </a:r>
            <a:r>
              <a:rPr lang="ko-KR" altLang="en-US" sz="1500" dirty="0" smtClean="0">
                <a:hlinkClick r:id="rId3"/>
              </a:rPr>
              <a:t>인도의 종교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7958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0"/>
            <a:ext cx="5486399" cy="358612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1315" y="262466"/>
            <a:ext cx="10058400" cy="1609344"/>
          </a:xfrm>
        </p:spPr>
        <p:txBody>
          <a:bodyPr/>
          <a:lstStyle/>
          <a:p>
            <a:pPr marL="914400" indent="-914400">
              <a:buFont typeface="+mj-ea"/>
              <a:buAutoNum type="circleNumDbPlain" startAt="4"/>
            </a:pPr>
            <a:r>
              <a:rPr lang="ko-KR" altLang="en-US" dirty="0" err="1" smtClean="0"/>
              <a:t>시크교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37582" y="2093976"/>
            <a:ext cx="10058400" cy="448462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60000"/>
              </a:lnSpc>
            </a:pPr>
            <a:endParaRPr lang="en-US" altLang="ko-KR" dirty="0" smtClean="0"/>
          </a:p>
          <a:p>
            <a:pPr>
              <a:lnSpc>
                <a:spcPct val="160000"/>
              </a:lnSpc>
            </a:pPr>
            <a:r>
              <a:rPr lang="ko-KR" altLang="en-US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힌두교의 개혁 종교</a:t>
            </a:r>
            <a:r>
              <a:rPr lang="en-US" altLang="ko-KR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60000"/>
              </a:lnSpc>
            </a:pPr>
            <a:r>
              <a:rPr lang="en-US" altLang="ko-KR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AD </a:t>
            </a:r>
            <a:r>
              <a:rPr lang="en-US" altLang="ko-KR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16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세기 구루 </a:t>
            </a:r>
            <a:r>
              <a:rPr lang="ko-KR" altLang="en-US" sz="2400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나나크에</a:t>
            </a:r>
            <a:r>
              <a:rPr lang="ko-KR" altLang="en-US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의해 </a:t>
            </a:r>
            <a:r>
              <a:rPr lang="ko-KR" altLang="en-US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창시</a:t>
            </a:r>
            <a:r>
              <a:rPr lang="en-US" altLang="ko-KR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60000"/>
              </a:lnSpc>
            </a:pPr>
            <a:r>
              <a:rPr lang="ko-KR" altLang="en-US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주로 </a:t>
            </a:r>
            <a:r>
              <a:rPr lang="ko-KR" altLang="en-US" sz="2400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펀잡주와</a:t>
            </a:r>
            <a:r>
              <a:rPr lang="ko-KR" altLang="en-US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sz="2400" dirty="0" err="1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델리에</a:t>
            </a:r>
            <a:r>
              <a:rPr lang="ko-KR" altLang="en-US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 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분포되어 있으며</a:t>
            </a:r>
            <a:r>
              <a:rPr lang="en-US" altLang="ko-KR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현재 </a:t>
            </a:r>
            <a:r>
              <a:rPr lang="en-US" altLang="ko-KR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2400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만 명 정도의 신도를 가진 제</a:t>
            </a:r>
            <a:r>
              <a:rPr lang="en-US" altLang="ko-KR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4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의 종교이다</a:t>
            </a:r>
            <a:r>
              <a:rPr lang="en-US" altLang="ko-KR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60000"/>
              </a:lnSpc>
            </a:pPr>
            <a:r>
              <a:rPr lang="ko-KR" altLang="en-US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힌두교와 이슬람교의 의례와 의식주의를 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거부하면서 </a:t>
            </a:r>
            <a:r>
              <a:rPr lang="ko-KR" altLang="en-US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소박하고 </a:t>
            </a: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단순한 형태의 종교를 장려한다</a:t>
            </a:r>
            <a:r>
              <a:rPr lang="en-US" altLang="ko-KR" sz="2400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60000"/>
              </a:lnSpc>
            </a:pP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힌두교의 계급차별제도인 카스트 제도를 배격한다</a:t>
            </a:r>
            <a:r>
              <a:rPr lang="en-US" altLang="ko-KR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>
              <a:lnSpc>
                <a:spcPct val="160000"/>
              </a:lnSpc>
            </a:pPr>
            <a:r>
              <a:rPr lang="ko-KR" altLang="en-US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평화주의를 추구한다</a:t>
            </a:r>
            <a:r>
              <a:rPr lang="en-US" altLang="ko-KR" sz="2400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400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65067" y="6358466"/>
            <a:ext cx="28363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/>
              <a:t>[</a:t>
            </a:r>
            <a:r>
              <a:rPr lang="ko-KR" altLang="en-US" sz="1500" b="1" dirty="0" err="1" smtClean="0"/>
              <a:t>네이버</a:t>
            </a:r>
            <a:r>
              <a:rPr lang="ko-KR" altLang="en-US" sz="1500" b="1" dirty="0" smtClean="0"/>
              <a:t> 지식백과</a:t>
            </a:r>
            <a:r>
              <a:rPr lang="en-US" altLang="ko-KR" sz="1500" b="1" dirty="0" smtClean="0"/>
              <a:t>]</a:t>
            </a:r>
            <a:r>
              <a:rPr lang="ko-KR" altLang="en-US" sz="1500" dirty="0" smtClean="0"/>
              <a:t> </a:t>
            </a:r>
            <a:r>
              <a:rPr lang="ko-KR" altLang="en-US" sz="1500" dirty="0" smtClean="0">
                <a:hlinkClick r:id="rId3"/>
              </a:rPr>
              <a:t>인도의 종교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36589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16323" y="14860"/>
            <a:ext cx="5654497" cy="39306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t="20736"/>
          <a:stretch/>
        </p:blipFill>
        <p:spPr>
          <a:xfrm>
            <a:off x="0" y="4119372"/>
            <a:ext cx="5816600" cy="28363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1315" y="262466"/>
            <a:ext cx="10058400" cy="1609344"/>
          </a:xfrm>
        </p:spPr>
        <p:txBody>
          <a:bodyPr/>
          <a:lstStyle/>
          <a:p>
            <a:pPr marL="914400" indent="-914400">
              <a:buFont typeface="+mj-ea"/>
              <a:buAutoNum type="circleNumDbPlain" startAt="5"/>
            </a:pPr>
            <a:r>
              <a:rPr lang="ko-KR" altLang="en-US" dirty="0" smtClean="0"/>
              <a:t>불교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자이나교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37582" y="2093976"/>
            <a:ext cx="10058400" cy="4050792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BC 3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세기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~ AD 5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세기까지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번창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주로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마하라슈트라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(Maharashtra)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주에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분포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현재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약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750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만 명의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신도들이 있다</a:t>
            </a:r>
            <a:r>
              <a:rPr lang="en-US" altLang="ko-KR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 </a:t>
            </a:r>
          </a:p>
          <a:p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불교와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함께 힌두교로부터 </a:t>
            </a:r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유래</a:t>
            </a: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  <a:p>
            <a:r>
              <a:rPr lang="ko-KR" altLang="en-US" dirty="0" smtClean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비폭력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살생 금지를 주된 이상으로 하고 있으며 현재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400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만 명의 신도를 가지고 있다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latin typeface="KBIZ한마음고딕 R" panose="02020503020101020101" pitchFamily="18" charset="-127"/>
              <a:ea typeface="KBIZ한마음고딕 R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65067" y="6358466"/>
            <a:ext cx="28363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/>
              <a:t>[</a:t>
            </a:r>
            <a:r>
              <a:rPr lang="ko-KR" altLang="en-US" sz="1500" b="1" dirty="0" err="1" smtClean="0"/>
              <a:t>네이버</a:t>
            </a:r>
            <a:r>
              <a:rPr lang="ko-KR" altLang="en-US" sz="1500" b="1" dirty="0" smtClean="0"/>
              <a:t> 지식백과</a:t>
            </a:r>
            <a:r>
              <a:rPr lang="en-US" altLang="ko-KR" sz="1500" b="1" dirty="0" smtClean="0"/>
              <a:t>]</a:t>
            </a:r>
            <a:r>
              <a:rPr lang="ko-KR" altLang="en-US" sz="1500" dirty="0" smtClean="0"/>
              <a:t> </a:t>
            </a:r>
            <a:r>
              <a:rPr lang="ko-KR" altLang="en-US" sz="1500" dirty="0" smtClean="0">
                <a:hlinkClick r:id="rId4"/>
              </a:rPr>
              <a:t>인도의 종교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64082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TM03090434[[fn=목판]]</Template>
  <TotalTime>677</TotalTime>
  <Words>1522</Words>
  <Application>Microsoft Office PowerPoint</Application>
  <PresentationFormat>와이드스크린</PresentationFormat>
  <Paragraphs>218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KBIZ한마음고딕 R</vt:lpstr>
      <vt:lpstr>바탕</vt:lpstr>
      <vt:lpstr>Rockwell</vt:lpstr>
      <vt:lpstr>Rockwell Condensed</vt:lpstr>
      <vt:lpstr>Wingdings</vt:lpstr>
      <vt:lpstr>목판</vt:lpstr>
      <vt:lpstr>종교 그리고 음식</vt:lpstr>
      <vt:lpstr>목차 -</vt:lpstr>
      <vt:lpstr>1. 인도의 종교</vt:lpstr>
      <vt:lpstr>PowerPoint 프레젠테이션</vt:lpstr>
      <vt:lpstr>힌두교</vt:lpstr>
      <vt:lpstr>이슬람교</vt:lpstr>
      <vt:lpstr>기독교</vt:lpstr>
      <vt:lpstr>시크교</vt:lpstr>
      <vt:lpstr>불교, 자이나교</vt:lpstr>
      <vt:lpstr>목차 - </vt:lpstr>
      <vt:lpstr>1. 인도 음식 문화의 특징</vt:lpstr>
      <vt:lpstr>인도 음식</vt:lpstr>
      <vt:lpstr>지역별 음식 문화 – 북부 지역</vt:lpstr>
      <vt:lpstr>지역별 음식 문화 – 남부 지역</vt:lpstr>
      <vt:lpstr>1. 인도 음식</vt:lpstr>
      <vt:lpstr>1. 주식 – 빵(난)</vt:lpstr>
      <vt:lpstr>1. 주식 – 빵(파라타)</vt:lpstr>
      <vt:lpstr>1. 주식 – 빵(차파티)</vt:lpstr>
      <vt:lpstr>1.주식 – 빵(푸리)</vt:lpstr>
      <vt:lpstr>1. 주식 – 밥(비리야니)</vt:lpstr>
      <vt:lpstr>2. 커리 – 고기를 이용</vt:lpstr>
      <vt:lpstr>2. 커리 – 고기를 이용</vt:lpstr>
      <vt:lpstr>2. 커리 – 야채를 이용</vt:lpstr>
      <vt:lpstr>3. 과일</vt:lpstr>
      <vt:lpstr>4. 향신료(마살라)</vt:lpstr>
      <vt:lpstr>4. 술</vt:lpstr>
      <vt:lpstr>4. 술</vt:lpstr>
      <vt:lpstr>5. 기타 – 탄두리 </vt:lpstr>
      <vt:lpstr>5. 기타 - 사모사</vt:lpstr>
      <vt:lpstr>5. 기타 - 달</vt:lpstr>
      <vt:lpstr>5. 기타 - 라씨</vt:lpstr>
      <vt:lpstr>그 밖의 것들..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음식 , 종교</dc:title>
  <dc:creator>Hwi Kyeong Lee</dc:creator>
  <cp:lastModifiedBy>Hwi Kyeong Lee</cp:lastModifiedBy>
  <cp:revision>62</cp:revision>
  <dcterms:created xsi:type="dcterms:W3CDTF">2015-12-20T15:41:05Z</dcterms:created>
  <dcterms:modified xsi:type="dcterms:W3CDTF">2015-12-21T02:59:31Z</dcterms:modified>
</cp:coreProperties>
</file>